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3" r:id="rId3"/>
    <p:sldId id="398" r:id="rId4"/>
    <p:sldId id="399" r:id="rId5"/>
    <p:sldId id="400" r:id="rId6"/>
    <p:sldId id="401" r:id="rId7"/>
    <p:sldId id="402" r:id="rId8"/>
    <p:sldId id="40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12-3-2019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12-3-2019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LG43 – 8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052735"/>
            <a:ext cx="8394691" cy="507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77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Belastingen!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Gehad:</a:t>
            </a:r>
          </a:p>
          <a:p>
            <a:pPr>
              <a:buFontTx/>
              <a:buChar char="-"/>
            </a:pPr>
            <a:r>
              <a:rPr lang="nl-NL" dirty="0" smtClean="0"/>
              <a:t>Inkomstenbelasting</a:t>
            </a:r>
          </a:p>
          <a:p>
            <a:pPr>
              <a:buFontTx/>
              <a:buChar char="-"/>
            </a:pPr>
            <a:r>
              <a:rPr lang="nl-NL" dirty="0" smtClean="0"/>
              <a:t>Bijtellingen</a:t>
            </a:r>
          </a:p>
          <a:p>
            <a:pPr>
              <a:buFontTx/>
              <a:buChar char="-"/>
            </a:pPr>
            <a:r>
              <a:rPr lang="nl-NL" dirty="0" smtClean="0"/>
              <a:t>Aftrekposten </a:t>
            </a:r>
            <a:r>
              <a:rPr lang="nl-NL" dirty="0" smtClean="0"/>
              <a:t>particulieren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Volgende stap</a:t>
            </a:r>
          </a:p>
          <a:p>
            <a:pPr>
              <a:buFontTx/>
              <a:buChar char="-"/>
            </a:pPr>
            <a:r>
              <a:rPr lang="nl-NL" dirty="0" smtClean="0"/>
              <a:t>Inkomstenbelasting voor ondernemers</a:t>
            </a:r>
          </a:p>
          <a:p>
            <a:pPr>
              <a:buFontTx/>
              <a:buChar char="-"/>
            </a:pPr>
            <a:r>
              <a:rPr lang="nl-NL" dirty="0" smtClean="0"/>
              <a:t>Aftrekposten voor ondernemers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356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00200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83671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Ondernemers hebben extra aftrekposten.</a:t>
            </a:r>
          </a:p>
          <a:p>
            <a:pPr marL="0" indent="0">
              <a:buNone/>
            </a:pPr>
            <a:r>
              <a:rPr lang="nl-NL" dirty="0" smtClean="0"/>
              <a:t>Er zijn wel bepaalde punten waar je aan moet voldoen:</a:t>
            </a:r>
          </a:p>
          <a:p>
            <a:pPr>
              <a:buFontTx/>
              <a:buChar char="-"/>
            </a:pPr>
            <a:r>
              <a:rPr lang="nl-NL" dirty="0" smtClean="0"/>
              <a:t>Als je een eigen bedrijf hebt</a:t>
            </a:r>
          </a:p>
          <a:p>
            <a:pPr>
              <a:buFontTx/>
              <a:buChar char="-"/>
            </a:pPr>
            <a:r>
              <a:rPr lang="nl-NL" dirty="0" smtClean="0"/>
              <a:t>Je bent jonger dan 67 jaar</a:t>
            </a:r>
          </a:p>
          <a:p>
            <a:pPr>
              <a:buFontTx/>
              <a:buChar char="-"/>
            </a:pPr>
            <a:r>
              <a:rPr lang="nl-NL" dirty="0" smtClean="0"/>
              <a:t>Als je per jaar minimaal 1.225 uur voor dat bedrijf werkt</a:t>
            </a:r>
          </a:p>
          <a:p>
            <a:pPr>
              <a:buFontTx/>
              <a:buChar char="-"/>
            </a:pPr>
            <a:r>
              <a:rPr lang="nl-NL" dirty="0" smtClean="0"/>
              <a:t>Als je minstens 50% van je gewerkte tijd in je onderneming steekt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537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Box gebonden aftrek zelfstandige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Meer aftrekposten dan een werknemer</a:t>
            </a:r>
          </a:p>
          <a:p>
            <a:pPr>
              <a:buFontTx/>
              <a:buChar char="-"/>
            </a:pPr>
            <a:r>
              <a:rPr lang="nl-NL" dirty="0" smtClean="0"/>
              <a:t>FOR: fiscale oudedagreserve</a:t>
            </a:r>
          </a:p>
          <a:p>
            <a:pPr lvl="1">
              <a:buFontTx/>
              <a:buChar char="-"/>
            </a:pPr>
            <a:r>
              <a:rPr lang="nl-NL" dirty="0" smtClean="0"/>
              <a:t>Pensioen voor ondernemers </a:t>
            </a:r>
            <a:r>
              <a:rPr lang="nl-NL" dirty="0" smtClean="0">
                <a:sym typeface="Wingdings" pitchFamily="2" charset="2"/>
              </a:rPr>
              <a:t> uitstel belasting</a:t>
            </a:r>
          </a:p>
          <a:p>
            <a:pPr lvl="1">
              <a:buFontTx/>
              <a:buChar char="-"/>
            </a:pPr>
            <a:r>
              <a:rPr lang="nl-NL" dirty="0" smtClean="0">
                <a:sym typeface="Wingdings" pitchFamily="2" charset="2"/>
              </a:rPr>
              <a:t>12%  maximaal € 9.542 per jaar</a:t>
            </a:r>
          </a:p>
          <a:p>
            <a:pPr>
              <a:buFontTx/>
              <a:buChar char="-"/>
            </a:pPr>
            <a:r>
              <a:rPr lang="nl-NL" dirty="0" smtClean="0"/>
              <a:t>Ondernemersaftrek</a:t>
            </a:r>
          </a:p>
          <a:p>
            <a:pPr lvl="1">
              <a:buFontTx/>
              <a:buChar char="-"/>
            </a:pPr>
            <a:r>
              <a:rPr lang="nl-NL" dirty="0" smtClean="0"/>
              <a:t>Zelfstandigenaftrek. Vast bedrag: €7.280</a:t>
            </a:r>
          </a:p>
          <a:p>
            <a:pPr lvl="1">
              <a:buFontTx/>
              <a:buChar char="-"/>
            </a:pPr>
            <a:r>
              <a:rPr lang="nl-NL" dirty="0" smtClean="0"/>
              <a:t>Startersaftrek. 1</a:t>
            </a:r>
            <a:r>
              <a:rPr lang="nl-NL" baseline="30000" dirty="0" smtClean="0"/>
              <a:t>e</a:t>
            </a:r>
            <a:r>
              <a:rPr lang="nl-NL" dirty="0" smtClean="0"/>
              <a:t> drie jaar. €2.123</a:t>
            </a:r>
          </a:p>
          <a:p>
            <a:pPr lvl="1">
              <a:buFontTx/>
              <a:buChar char="-"/>
            </a:pPr>
            <a:r>
              <a:rPr lang="nl-NL" dirty="0" smtClean="0"/>
              <a:t>Meewerkaftrek, als je partner meewerkt mag krijg je een extra aftrekpost.</a:t>
            </a:r>
          </a:p>
          <a:p>
            <a:pPr lvl="1">
              <a:buFontTx/>
              <a:buChar char="-"/>
            </a:pPr>
            <a:r>
              <a:rPr lang="nl-NL" dirty="0" smtClean="0"/>
              <a:t>Stakingsaftrek</a:t>
            </a:r>
          </a:p>
          <a:p>
            <a:pPr lvl="2">
              <a:buFontTx/>
              <a:buChar char="-"/>
            </a:pPr>
            <a:r>
              <a:rPr lang="nl-NL" dirty="0" smtClean="0"/>
              <a:t>Je bouwt als ondernemer stille reserves op</a:t>
            </a:r>
          </a:p>
          <a:p>
            <a:pPr lvl="2">
              <a:buFontTx/>
              <a:buChar char="-"/>
            </a:pPr>
            <a:r>
              <a:rPr lang="nl-NL" dirty="0" smtClean="0"/>
              <a:t>1x per leven mag je €3.630 aftrekken</a:t>
            </a:r>
          </a:p>
          <a:p>
            <a:pPr lvl="1">
              <a:buFontTx/>
              <a:buChar char="-"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69854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Box gebonden aftrek zelfstandige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MKB Winstvrijstelling.</a:t>
            </a:r>
          </a:p>
          <a:p>
            <a:pPr lvl="1"/>
            <a:r>
              <a:rPr lang="nl-NL" dirty="0" smtClean="0"/>
              <a:t>Winst – FOR </a:t>
            </a:r>
            <a:r>
              <a:rPr lang="nl-NL" dirty="0" smtClean="0"/>
              <a:t>– ondernemersaftrek</a:t>
            </a:r>
            <a:endParaRPr lang="nl-NL" dirty="0" smtClean="0"/>
          </a:p>
          <a:p>
            <a:pPr lvl="1"/>
            <a:r>
              <a:rPr lang="nl-NL" dirty="0" smtClean="0"/>
              <a:t>12% van deze winst wordt niet belast</a:t>
            </a:r>
          </a:p>
          <a:p>
            <a:r>
              <a:rPr lang="nl-NL" dirty="0" smtClean="0"/>
              <a:t>Investeringsaftrek</a:t>
            </a:r>
          </a:p>
          <a:p>
            <a:pPr lvl="1"/>
            <a:r>
              <a:rPr lang="nl-NL" dirty="0" smtClean="0"/>
              <a:t>Energie investeringsaftrek (EIA)</a:t>
            </a:r>
          </a:p>
          <a:p>
            <a:pPr lvl="2"/>
            <a:r>
              <a:rPr lang="nl-NL" dirty="0" smtClean="0"/>
              <a:t>Energiezuinige lijst van de belastingdienst</a:t>
            </a:r>
          </a:p>
          <a:p>
            <a:pPr lvl="2"/>
            <a:r>
              <a:rPr lang="nl-NL" dirty="0" smtClean="0"/>
              <a:t>Meer dan €2.300 </a:t>
            </a:r>
            <a:r>
              <a:rPr lang="nl-NL" dirty="0" smtClean="0">
                <a:sym typeface="Wingdings" pitchFamily="2" charset="2"/>
              </a:rPr>
              <a:t> 41,5%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Milieu-investeringsaftrek (MIA)</a:t>
            </a:r>
          </a:p>
          <a:p>
            <a:pPr lvl="2"/>
            <a:r>
              <a:rPr lang="nl-NL" dirty="0" smtClean="0">
                <a:sym typeface="Wingdings" pitchFamily="2" charset="2"/>
              </a:rPr>
              <a:t>Milieulijst van de belastingdienst</a:t>
            </a:r>
          </a:p>
          <a:p>
            <a:pPr lvl="2"/>
            <a:r>
              <a:rPr lang="nl-NL" dirty="0" smtClean="0">
                <a:sym typeface="Wingdings" pitchFamily="2" charset="2"/>
              </a:rPr>
              <a:t>Meer dan €2.300  3 </a:t>
            </a:r>
            <a:r>
              <a:rPr lang="nl-NL" dirty="0" err="1" smtClean="0">
                <a:sym typeface="Wingdings" pitchFamily="2" charset="2"/>
              </a:rPr>
              <a:t>klasses</a:t>
            </a:r>
            <a:r>
              <a:rPr lang="nl-NL" dirty="0" smtClean="0">
                <a:sym typeface="Wingdings" pitchFamily="2" charset="2"/>
              </a:rPr>
              <a:t>, 36%, 27%, 13,5%</a:t>
            </a:r>
          </a:p>
          <a:p>
            <a:pPr lvl="1"/>
            <a:r>
              <a:rPr lang="nl-NL" dirty="0" smtClean="0">
                <a:sym typeface="Wingdings" pitchFamily="2" charset="2"/>
              </a:rPr>
              <a:t>Kleinschaligheidsinvesteringsaftrek (KIA)</a:t>
            </a:r>
          </a:p>
          <a:p>
            <a:pPr lvl="2"/>
            <a:r>
              <a:rPr lang="nl-NL" dirty="0" smtClean="0">
                <a:sym typeface="Wingdings" pitchFamily="2" charset="2"/>
              </a:rPr>
              <a:t>Alleen voor kleine </a:t>
            </a:r>
          </a:p>
          <a:p>
            <a:pPr lvl="2"/>
            <a:r>
              <a:rPr lang="nl-NL" dirty="0" smtClean="0">
                <a:sym typeface="Wingdings" pitchFamily="2" charset="2"/>
              </a:rPr>
              <a:t>Meer dan €2.300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61017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Middeling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Als zelfstandige heb je niet elk jaar evenveel winst.</a:t>
            </a:r>
          </a:p>
          <a:p>
            <a:pPr marL="0" indent="0">
              <a:buNone/>
            </a:pPr>
            <a:r>
              <a:rPr lang="nl-NL" dirty="0" smtClean="0"/>
              <a:t>Als middeling van winst voordelig uitpakt mag je dat toepassen.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Verschil in verschuldigde belasting moet heeft een drempel van €545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Jaar 1: €80.000 Jaar 2: €40.000 Jaar 3: €3.000</a:t>
            </a:r>
          </a:p>
          <a:p>
            <a:pPr marL="0" indent="0">
              <a:buNone/>
            </a:pPr>
            <a:r>
              <a:rPr lang="nl-NL" dirty="0" smtClean="0"/>
              <a:t>Gemiddeld: €41.000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772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Uiteindelijke 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Inkomstenbelasting met de schijven en algemene heffingskorting.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98153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7708</TotalTime>
  <Words>281</Words>
  <Application>Microsoft Office PowerPoint</Application>
  <PresentationFormat>Diavoorstelling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PowerPoint-presentatie</vt:lpstr>
      <vt:lpstr>Opdracht.</vt:lpstr>
      <vt:lpstr>Belastingen!</vt:lpstr>
      <vt:lpstr>PowerPoint-presentatie</vt:lpstr>
      <vt:lpstr>Box gebonden aftrek zelfstandige</vt:lpstr>
      <vt:lpstr>Box gebonden aftrek zelfstandige</vt:lpstr>
      <vt:lpstr>Middeling</vt:lpstr>
      <vt:lpstr>Uiteindelijke belasting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110</cp:revision>
  <dcterms:created xsi:type="dcterms:W3CDTF">2013-11-15T15:05:42Z</dcterms:created>
  <dcterms:modified xsi:type="dcterms:W3CDTF">2019-03-12T12:50:36Z</dcterms:modified>
</cp:coreProperties>
</file>